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2"/>
  </p:notesMasterIdLst>
  <p:sldIdLst>
    <p:sldId id="257" r:id="rId5"/>
    <p:sldId id="258" r:id="rId6"/>
    <p:sldId id="259" r:id="rId7"/>
    <p:sldId id="275" r:id="rId8"/>
    <p:sldId id="260" r:id="rId9"/>
    <p:sldId id="261" r:id="rId10"/>
    <p:sldId id="262" r:id="rId11"/>
    <p:sldId id="263" r:id="rId12"/>
    <p:sldId id="274" r:id="rId13"/>
    <p:sldId id="264" r:id="rId14"/>
    <p:sldId id="265" r:id="rId15"/>
    <p:sldId id="285" r:id="rId16"/>
    <p:sldId id="276" r:id="rId17"/>
    <p:sldId id="277" r:id="rId18"/>
    <p:sldId id="278" r:id="rId19"/>
    <p:sldId id="279" r:id="rId20"/>
    <p:sldId id="282" r:id="rId21"/>
    <p:sldId id="266" r:id="rId22"/>
    <p:sldId id="267" r:id="rId23"/>
    <p:sldId id="268" r:id="rId24"/>
    <p:sldId id="269" r:id="rId25"/>
    <p:sldId id="270" r:id="rId26"/>
    <p:sldId id="280" r:id="rId27"/>
    <p:sldId id="281" r:id="rId28"/>
    <p:sldId id="272" r:id="rId29"/>
    <p:sldId id="283" r:id="rId30"/>
    <p:sldId id="271" r:id="rId31"/>
  </p:sldIdLst>
  <p:sldSz cx="9144000" cy="6858000" type="screen4x3"/>
  <p:notesSz cx="6858000" cy="9144000"/>
  <p:defaultTextStyle>
    <a:defPPr>
      <a:defRPr lang="es-A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591" autoAdjust="0"/>
    <p:restoredTop sz="86410" autoAdjust="0"/>
  </p:normalViewPr>
  <p:slideViewPr>
    <p:cSldViewPr>
      <p:cViewPr varScale="1">
        <p:scale>
          <a:sx n="50" d="100"/>
          <a:sy n="50" d="100"/>
        </p:scale>
        <p:origin x="640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8616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D462B2-5525-46B4-88B7-62759E61EC02}" type="datetimeFigureOut">
              <a:rPr lang="es-CO" smtClean="0"/>
              <a:pPr/>
              <a:t>24/01/18</a:t>
            </a:fld>
            <a:endParaRPr lang="en-US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8896A3-440D-40AA-9234-569AA84BE16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063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4B9A3E7-F352-4DEB-90FD-610D60B1B6A7}" type="slidenum">
              <a:rPr lang="es-CO" smtClean="0"/>
              <a:pPr/>
              <a:t>1</a:t>
            </a:fld>
            <a:endParaRPr lang="es-CO"/>
          </a:p>
        </p:txBody>
      </p:sp>
      <p:sp>
        <p:nvSpPr>
          <p:cNvPr id="19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ES_tradnl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8896A3-440D-40AA-9234-569AA84BE163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9424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8896A3-440D-40AA-9234-569AA84BE163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7377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8896A3-440D-40AA-9234-569AA84BE163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5410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8896A3-440D-40AA-9234-569AA84BE163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548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s-AR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08F047-9422-41F7-BEAC-7BBF5BF93ACA}" type="datetimeFigureOut">
              <a:rPr lang="es-AR" smtClean="0"/>
              <a:pPr/>
              <a:t>24/1/18</a:t>
            </a:fld>
            <a:endParaRPr lang="es-AR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AD099-ECAE-40EB-AD09-19311CE73702}" type="slidenum">
              <a:rPr lang="es-AR" smtClean="0"/>
              <a:pPr/>
              <a:t>‹#›</a:t>
            </a:fld>
            <a:endParaRPr lang="es-A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08F047-9422-41F7-BEAC-7BBF5BF93ACA}" type="datetimeFigureOut">
              <a:rPr lang="es-AR" smtClean="0"/>
              <a:pPr/>
              <a:t>24/1/18</a:t>
            </a:fld>
            <a:endParaRPr lang="es-AR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AD099-ECAE-40EB-AD09-19311CE73702}" type="slidenum">
              <a:rPr lang="es-AR" smtClean="0"/>
              <a:pPr/>
              <a:t>‹#›</a:t>
            </a:fld>
            <a:endParaRPr lang="es-A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08F047-9422-41F7-BEAC-7BBF5BF93ACA}" type="datetimeFigureOut">
              <a:rPr lang="es-AR" smtClean="0"/>
              <a:pPr/>
              <a:t>24/1/18</a:t>
            </a:fld>
            <a:endParaRPr lang="es-AR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AD099-ECAE-40EB-AD09-19311CE73702}" type="slidenum">
              <a:rPr lang="es-AR" smtClean="0"/>
              <a:pPr/>
              <a:t>‹#›</a:t>
            </a:fld>
            <a:endParaRPr lang="es-A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08F047-9422-41F7-BEAC-7BBF5BF93ACA}" type="datetimeFigureOut">
              <a:rPr lang="es-AR" smtClean="0"/>
              <a:pPr/>
              <a:t>24/1/18</a:t>
            </a:fld>
            <a:endParaRPr lang="es-AR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AD099-ECAE-40EB-AD09-19311CE73702}" type="slidenum">
              <a:rPr lang="es-AR" smtClean="0"/>
              <a:pPr/>
              <a:t>‹#›</a:t>
            </a:fld>
            <a:endParaRPr lang="es-A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08F047-9422-41F7-BEAC-7BBF5BF93ACA}" type="datetimeFigureOut">
              <a:rPr lang="es-AR" smtClean="0"/>
              <a:pPr/>
              <a:t>24/1/18</a:t>
            </a:fld>
            <a:endParaRPr lang="es-AR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AD099-ECAE-40EB-AD09-19311CE73702}" type="slidenum">
              <a:rPr lang="es-AR" smtClean="0"/>
              <a:pPr/>
              <a:t>‹#›</a:t>
            </a:fld>
            <a:endParaRPr lang="es-A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08F047-9422-41F7-BEAC-7BBF5BF93ACA}" type="datetimeFigureOut">
              <a:rPr lang="es-AR" smtClean="0"/>
              <a:pPr/>
              <a:t>24/1/18</a:t>
            </a:fld>
            <a:endParaRPr lang="es-AR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AD099-ECAE-40EB-AD09-19311CE73702}" type="slidenum">
              <a:rPr lang="es-AR" smtClean="0"/>
              <a:pPr/>
              <a:t>‹#›</a:t>
            </a:fld>
            <a:endParaRPr lang="es-A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08F047-9422-41F7-BEAC-7BBF5BF93ACA}" type="datetimeFigureOut">
              <a:rPr lang="es-AR" smtClean="0"/>
              <a:pPr/>
              <a:t>24/1/18</a:t>
            </a:fld>
            <a:endParaRPr lang="es-AR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AD099-ECAE-40EB-AD09-19311CE73702}" type="slidenum">
              <a:rPr lang="es-AR" smtClean="0"/>
              <a:pPr/>
              <a:t>‹#›</a:t>
            </a:fld>
            <a:endParaRPr lang="es-A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08F047-9422-41F7-BEAC-7BBF5BF93ACA}" type="datetimeFigureOut">
              <a:rPr lang="es-AR" smtClean="0"/>
              <a:pPr/>
              <a:t>24/1/18</a:t>
            </a:fld>
            <a:endParaRPr lang="es-AR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AD099-ECAE-40EB-AD09-19311CE73702}" type="slidenum">
              <a:rPr lang="es-AR" smtClean="0"/>
              <a:pPr/>
              <a:t>‹#›</a:t>
            </a:fld>
            <a:endParaRPr lang="es-A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08F047-9422-41F7-BEAC-7BBF5BF93ACA}" type="datetimeFigureOut">
              <a:rPr lang="es-AR" smtClean="0"/>
              <a:pPr/>
              <a:t>24/1/18</a:t>
            </a:fld>
            <a:endParaRPr lang="es-AR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AD099-ECAE-40EB-AD09-19311CE73702}" type="slidenum">
              <a:rPr lang="es-AR" smtClean="0"/>
              <a:pPr/>
              <a:t>‹#›</a:t>
            </a:fld>
            <a:endParaRPr lang="es-A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08F047-9422-41F7-BEAC-7BBF5BF93ACA}" type="datetimeFigureOut">
              <a:rPr lang="es-AR" smtClean="0"/>
              <a:pPr/>
              <a:t>24/1/18</a:t>
            </a:fld>
            <a:endParaRPr lang="es-AR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AD099-ECAE-40EB-AD09-19311CE73702}" type="slidenum">
              <a:rPr lang="es-AR" smtClean="0"/>
              <a:pPr/>
              <a:t>‹#›</a:t>
            </a:fld>
            <a:endParaRPr lang="es-A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AR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08F047-9422-41F7-BEAC-7BBF5BF93ACA}" type="datetimeFigureOut">
              <a:rPr lang="es-AR" smtClean="0"/>
              <a:pPr/>
              <a:t>24/1/18</a:t>
            </a:fld>
            <a:endParaRPr lang="es-AR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AD099-ECAE-40EB-AD09-19311CE73702}" type="slidenum">
              <a:rPr lang="es-AR" smtClean="0"/>
              <a:pPr/>
              <a:t>‹#›</a:t>
            </a:fld>
            <a:endParaRPr lang="es-A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08F047-9422-41F7-BEAC-7BBF5BF93ACA}" type="datetimeFigureOut">
              <a:rPr lang="es-AR" smtClean="0"/>
              <a:pPr/>
              <a:t>24/1/18</a:t>
            </a:fld>
            <a:endParaRPr lang="es-AR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AR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1AD099-ECAE-40EB-AD09-19311CE73702}" type="slidenum">
              <a:rPr lang="es-AR" smtClean="0"/>
              <a:pPr/>
              <a:t>‹#›</a:t>
            </a:fld>
            <a:endParaRPr lang="es-A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://www.choucairtesting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i.mit.edu/projects/humanoid-robotics-group/people.html" TargetMode="External"/><Relationship Id="rId2" Type="http://schemas.openxmlformats.org/officeDocument/2006/relationships/hyperlink" Target="http://publications.csail.mit.edu/abstracts/abstracts07/jvelas/jvelas.html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people.llnl.gov/correa23" TargetMode="External"/><Relationship Id="rId2" Type="http://schemas.openxmlformats.org/officeDocument/2006/relationships/hyperlink" Target="http://vis.cs.ucdavis.edu/~correac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://www.cis.gvsu.edu/~trefftzc/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ineducacion.gov.co/cvn/1665/w3-article-266194.html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www.intergrupo.com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://www.pragma.com.co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://www.mvm.com.co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s-ES_tradnl" dirty="0"/>
              <a:t>Fundamentos de Programación en </a:t>
            </a:r>
            <a:r>
              <a:rPr lang="es-ES_tradnl" dirty="0" err="1"/>
              <a:t>Eafit</a:t>
            </a:r>
            <a:endParaRPr lang="es-CO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r>
              <a:rPr lang="es-ES_tradnl" sz="2000" dirty="0"/>
              <a:t>FUNDAMENTOS DE PROGRAMACIÓN</a:t>
            </a:r>
          </a:p>
          <a:p>
            <a:pPr eaLnBrk="1" hangingPunct="1"/>
            <a:r>
              <a:rPr lang="es-ES_tradnl" sz="2000" dirty="0"/>
              <a:t>Departamento de Informática y Sistemas</a:t>
            </a:r>
          </a:p>
          <a:p>
            <a:pPr eaLnBrk="1" hangingPunct="1"/>
            <a:r>
              <a:rPr lang="es-ES_tradnl" sz="2000" dirty="0"/>
              <a:t>Universidad EAFIT</a:t>
            </a:r>
          </a:p>
          <a:p>
            <a:pPr eaLnBrk="1" hangingPunct="1"/>
            <a:r>
              <a:rPr lang="es-ES_tradnl" sz="2000" dirty="0"/>
              <a:t>2018-1</a:t>
            </a:r>
          </a:p>
          <a:p>
            <a:pPr eaLnBrk="1" hangingPunct="1"/>
            <a:endParaRPr lang="es-ES_tradnl" sz="2000" dirty="0"/>
          </a:p>
          <a:p>
            <a:pPr eaLnBrk="1" hangingPunct="1"/>
            <a:endParaRPr lang="es-ES_tradnl" sz="20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Ingeniería</a:t>
            </a:r>
            <a:r>
              <a:rPr lang="en-US" dirty="0"/>
              <a:t> de </a:t>
            </a:r>
            <a:r>
              <a:rPr lang="en-US" dirty="0" err="1"/>
              <a:t>Sistemas</a:t>
            </a:r>
            <a:r>
              <a:rPr lang="en-US" dirty="0"/>
              <a:t> en </a:t>
            </a:r>
            <a:r>
              <a:rPr lang="en-US" dirty="0" err="1"/>
              <a:t>Eafit</a:t>
            </a:r>
            <a:endParaRPr lang="en-US" dirty="0"/>
          </a:p>
        </p:txBody>
      </p:sp>
      <p:sp>
        <p:nvSpPr>
          <p:cNvPr id="1024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Emprendimiento</a:t>
            </a:r>
            <a:r>
              <a:rPr lang="en-US" dirty="0"/>
              <a:t>:</a:t>
            </a:r>
          </a:p>
          <a:p>
            <a:r>
              <a:rPr lang="en-US" dirty="0" err="1"/>
              <a:t>Choucair</a:t>
            </a:r>
            <a:r>
              <a:rPr lang="en-US" dirty="0"/>
              <a:t> Testing</a:t>
            </a:r>
          </a:p>
          <a:p>
            <a:r>
              <a:rPr lang="en-US" dirty="0" err="1"/>
              <a:t>Primera</a:t>
            </a:r>
            <a:r>
              <a:rPr lang="en-US" dirty="0"/>
              <a:t> </a:t>
            </a:r>
            <a:r>
              <a:rPr lang="en-US" dirty="0" err="1"/>
              <a:t>empresa</a:t>
            </a:r>
            <a:r>
              <a:rPr lang="en-US" dirty="0"/>
              <a:t> de testing en </a:t>
            </a:r>
            <a:r>
              <a:rPr lang="en-US" dirty="0" err="1"/>
              <a:t>Medellín</a:t>
            </a:r>
            <a:endParaRPr lang="en-US" dirty="0"/>
          </a:p>
          <a:p>
            <a:r>
              <a:rPr lang="en-US" dirty="0" err="1"/>
              <a:t>Fundada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María</a:t>
            </a:r>
            <a:r>
              <a:rPr lang="en-US" dirty="0"/>
              <a:t> Clara </a:t>
            </a:r>
            <a:r>
              <a:rPr lang="en-US" dirty="0" err="1"/>
              <a:t>Choucair</a:t>
            </a:r>
            <a:endParaRPr lang="en-US" dirty="0"/>
          </a:p>
          <a:p>
            <a:r>
              <a:rPr lang="en-US" dirty="0" err="1"/>
              <a:t>Oficinas</a:t>
            </a:r>
            <a:r>
              <a:rPr lang="en-US" dirty="0"/>
              <a:t> en </a:t>
            </a:r>
            <a:r>
              <a:rPr lang="en-US" dirty="0" err="1"/>
              <a:t>Perú</a:t>
            </a:r>
            <a:r>
              <a:rPr lang="en-US" dirty="0"/>
              <a:t> y Ecuador</a:t>
            </a:r>
          </a:p>
          <a:p>
            <a:r>
              <a:rPr lang="en-US" dirty="0">
                <a:hlinkClick r:id="rId2"/>
              </a:rPr>
              <a:t>http://www.choucairtesting.com/</a:t>
            </a:r>
            <a:endParaRPr lang="en-US" dirty="0"/>
          </a:p>
          <a:p>
            <a:endParaRPr lang="en-US" dirty="0"/>
          </a:p>
        </p:txBody>
      </p:sp>
      <p:pic>
        <p:nvPicPr>
          <p:cNvPr id="1024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804248" y="3645024"/>
            <a:ext cx="2074540" cy="2074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3648" y="5229200"/>
            <a:ext cx="3327400" cy="8382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ES_tradnl" sz="4000" dirty="0"/>
              <a:t>Ingeniería de Sistemas en </a:t>
            </a:r>
            <a:r>
              <a:rPr lang="es-ES_tradnl" sz="4000" dirty="0" err="1"/>
              <a:t>Eafit</a:t>
            </a:r>
            <a:endParaRPr lang="es-ES_tradnl" sz="4000" dirty="0"/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s-ES_tradnl" dirty="0"/>
              <a:t>Y muchas otras…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4082"/>
          </a:xfrm>
        </p:spPr>
        <p:txBody>
          <a:bodyPr>
            <a:normAutofit fontScale="90000"/>
          </a:bodyPr>
          <a:lstStyle/>
          <a:p>
            <a:r>
              <a:rPr lang="es-ES" dirty="0"/>
              <a:t>Ingeniería de Sistemas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67544" y="1052736"/>
            <a:ext cx="8229600" cy="4525963"/>
          </a:xfrm>
        </p:spPr>
        <p:txBody>
          <a:bodyPr/>
          <a:lstStyle/>
          <a:p>
            <a:r>
              <a:rPr lang="es-ES" dirty="0"/>
              <a:t>Industria</a:t>
            </a:r>
            <a:r>
              <a:rPr lang="es-ES" baseline="0" dirty="0"/>
              <a:t> (</a:t>
            </a:r>
            <a:r>
              <a:rPr lang="es-ES" baseline="0" dirty="0" err="1"/>
              <a:t>Silicon</a:t>
            </a:r>
            <a:r>
              <a:rPr lang="es-ES" baseline="0" dirty="0"/>
              <a:t> Valley)</a:t>
            </a:r>
            <a:endParaRPr lang="es-ES" dirty="0"/>
          </a:p>
        </p:txBody>
      </p:sp>
      <p:pic>
        <p:nvPicPr>
          <p:cNvPr id="4" name="Imagen 3" descr="comidaSiliconValley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336" y="2214246"/>
            <a:ext cx="5940152" cy="4455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1429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Ingeniería de Sistemas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Industria:</a:t>
            </a:r>
          </a:p>
          <a:p>
            <a:pPr lvl="1"/>
            <a:r>
              <a:rPr lang="es-ES" dirty="0"/>
              <a:t>Andrés Mejía (Google)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8029" y="2972580"/>
            <a:ext cx="4046459" cy="2695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1825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Ingeniería de Sistemas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Industria:</a:t>
            </a:r>
          </a:p>
          <a:p>
            <a:pPr lvl="1"/>
            <a:r>
              <a:rPr lang="es-ES" dirty="0"/>
              <a:t>Carlos David Correa (Google)</a:t>
            </a:r>
          </a:p>
          <a:p>
            <a:pPr lvl="1"/>
            <a:endParaRPr lang="es-E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8144" y="2492896"/>
            <a:ext cx="2914550" cy="3209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2063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Ingeniería de Sistemas:</a:t>
            </a:r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-71314" t="-21725" r="4017" b="-13310"/>
          <a:stretch/>
        </p:blipFill>
        <p:spPr/>
      </p:pic>
      <p:sp>
        <p:nvSpPr>
          <p:cNvPr id="6" name="Marcador de texto 5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es-ES" dirty="0"/>
              <a:t>Industria:</a:t>
            </a:r>
          </a:p>
          <a:p>
            <a:pPr lvl="1"/>
            <a:r>
              <a:rPr lang="es-ES" dirty="0"/>
              <a:t>Jesús Arango</a:t>
            </a:r>
            <a:r>
              <a:rPr lang="es-ES" baseline="0" dirty="0"/>
              <a:t> </a:t>
            </a:r>
          </a:p>
          <a:p>
            <a:pPr lvl="1"/>
            <a:r>
              <a:rPr lang="es-ES" baseline="0" dirty="0"/>
              <a:t>(Cisco)</a:t>
            </a:r>
          </a:p>
        </p:txBody>
      </p:sp>
    </p:spTree>
    <p:extLst>
      <p:ext uri="{BB962C8B-B14F-4D97-AF65-F5344CB8AC3E}">
        <p14:creationId xmlns:p14="http://schemas.microsoft.com/office/powerpoint/2010/main" val="40370094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Ingeniería de Sistemas</a:t>
            </a:r>
          </a:p>
        </p:txBody>
      </p:sp>
      <p:sp>
        <p:nvSpPr>
          <p:cNvPr id="6" name="Marcador de texto 5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endParaRPr lang="es-ES" baseline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64CA18-8690-3043-B1DD-53761F294D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/>
              <a:t>Santiago Vélez (</a:t>
            </a:r>
            <a:r>
              <a:rPr lang="es-ES" dirty="0" err="1"/>
              <a:t>Crystal</a:t>
            </a:r>
            <a:r>
              <a:rPr lang="es-ES" dirty="0"/>
              <a:t> Dynamics)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3BA603-CF0A-9B4A-B5A3-E2CEEBB487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7904" y="2276872"/>
            <a:ext cx="5292080" cy="3547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6224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Ingeniería de Sistemas: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Industria:</a:t>
            </a:r>
          </a:p>
          <a:p>
            <a:pPr lvl="1"/>
            <a:r>
              <a:rPr lang="es-ES" dirty="0"/>
              <a:t>Alex Restrepo</a:t>
            </a:r>
            <a:r>
              <a:rPr lang="es-ES" baseline="0" dirty="0"/>
              <a:t> (Facebook – </a:t>
            </a:r>
            <a:r>
              <a:rPr lang="es-ES" baseline="0" dirty="0" err="1"/>
              <a:t>Rift</a:t>
            </a:r>
            <a:r>
              <a:rPr lang="es-ES" baseline="0" dirty="0"/>
              <a:t>)</a:t>
            </a:r>
          </a:p>
          <a:p>
            <a:pPr lvl="1"/>
            <a:endParaRPr lang="es-ES" baseline="0" dirty="0"/>
          </a:p>
          <a:p>
            <a:pPr lvl="1"/>
            <a:r>
              <a:rPr lang="es-ES" baseline="0" dirty="0"/>
              <a:t>Daniel Hernández (Amazon)</a:t>
            </a:r>
          </a:p>
          <a:p>
            <a:pPr lvl="1"/>
            <a:endParaRPr lang="es-ES" baseline="0" dirty="0"/>
          </a:p>
          <a:p>
            <a:pPr lvl="1"/>
            <a:r>
              <a:rPr lang="es-ES" baseline="0" dirty="0"/>
              <a:t>Alejandro Montoya (</a:t>
            </a:r>
            <a:r>
              <a:rPr lang="es-ES" baseline="0" dirty="0" err="1"/>
              <a:t>Electronic</a:t>
            </a:r>
            <a:r>
              <a:rPr lang="es-ES" baseline="0" dirty="0"/>
              <a:t> </a:t>
            </a:r>
            <a:r>
              <a:rPr lang="es-ES" baseline="0" dirty="0" err="1"/>
              <a:t>Arts</a:t>
            </a:r>
            <a:r>
              <a:rPr lang="es-ES" baseline="0" dirty="0"/>
              <a:t>)</a:t>
            </a:r>
          </a:p>
          <a:p>
            <a:pPr lvl="1"/>
            <a:endParaRPr lang="es-ES" baseline="0" dirty="0"/>
          </a:p>
          <a:p>
            <a:pPr lvl="1"/>
            <a:r>
              <a:rPr lang="es-ES" baseline="0" dirty="0"/>
              <a:t>Mauricio Álvarez </a:t>
            </a:r>
            <a:r>
              <a:rPr lang="es-ES" baseline="0"/>
              <a:t>(Microsoft)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8184" y="1340768"/>
            <a:ext cx="2506629" cy="1569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2818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ES_tradnl" sz="4000" dirty="0"/>
              <a:t>Ingeniería de Sistemas en </a:t>
            </a:r>
            <a:r>
              <a:rPr lang="es-ES_tradnl" sz="4000" dirty="0" err="1"/>
              <a:t>Eafit</a:t>
            </a:r>
            <a:endParaRPr lang="es-ES_tradnl" sz="4000" dirty="0"/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s-ES_tradnl" dirty="0"/>
              <a:t>Academia</a:t>
            </a:r>
          </a:p>
          <a:p>
            <a:pPr lvl="1" eaLnBrk="1" hangingPunct="1"/>
            <a:r>
              <a:rPr lang="es-ES_tradnl" dirty="0"/>
              <a:t>Juan David Velásquez</a:t>
            </a:r>
          </a:p>
          <a:p>
            <a:pPr lvl="2" eaLnBrk="1" hangingPunct="1"/>
            <a:r>
              <a:rPr lang="es-ES_tradnl" dirty="0">
                <a:hlinkClick r:id="rId2"/>
              </a:rPr>
              <a:t>http://publications.csail.mit.edu/abstracts/abstracts07/jvelas/jvelas.html</a:t>
            </a:r>
            <a:endParaRPr lang="es-ES_tradnl" dirty="0"/>
          </a:p>
          <a:p>
            <a:pPr lvl="2" eaLnBrk="1" hangingPunct="1"/>
            <a:r>
              <a:rPr lang="es-ES_tradnl" dirty="0">
                <a:hlinkClick r:id="rId3"/>
              </a:rPr>
              <a:t>http://www.ai.mit.edu/projects/humanoid-robotics-group/people.html</a:t>
            </a:r>
            <a:endParaRPr lang="es-ES_tradnl" dirty="0"/>
          </a:p>
          <a:p>
            <a:pPr lvl="2" eaLnBrk="1" hangingPunct="1"/>
            <a:endParaRPr lang="es-ES_tradnl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Ingeniería</a:t>
            </a:r>
            <a:r>
              <a:rPr lang="en-US" dirty="0"/>
              <a:t> de </a:t>
            </a:r>
            <a:r>
              <a:rPr lang="en-US" dirty="0" err="1"/>
              <a:t>Sistemas</a:t>
            </a:r>
            <a:r>
              <a:rPr lang="en-US" dirty="0"/>
              <a:t> en </a:t>
            </a:r>
            <a:r>
              <a:rPr lang="en-US" dirty="0" err="1"/>
              <a:t>Eafit</a:t>
            </a:r>
            <a:endParaRPr lang="en-US" dirty="0"/>
          </a:p>
        </p:txBody>
      </p:sp>
      <p:sp>
        <p:nvSpPr>
          <p:cNvPr id="13315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Juan David </a:t>
            </a:r>
            <a:r>
              <a:rPr lang="en-US" dirty="0" err="1"/>
              <a:t>Velásquez</a:t>
            </a:r>
            <a:endParaRPr lang="en-US" dirty="0"/>
          </a:p>
        </p:txBody>
      </p:sp>
      <p:pic>
        <p:nvPicPr>
          <p:cNvPr id="1331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928938" y="2786063"/>
            <a:ext cx="5657850" cy="3054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1500" y="3214688"/>
            <a:ext cx="2209800" cy="193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ES_tradnl" dirty="0"/>
              <a:t>Algunas preguntas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5288" y="1268413"/>
            <a:ext cx="8382000" cy="4495800"/>
          </a:xfrm>
        </p:spPr>
        <p:txBody>
          <a:bodyPr/>
          <a:lstStyle/>
          <a:p>
            <a:pPr eaLnBrk="1" hangingPunct="1"/>
            <a:r>
              <a:rPr lang="es-ES_tradnl" sz="3600" dirty="0"/>
              <a:t>Por qué Ingeniería de Sistemas (o matemática o Administración)?</a:t>
            </a:r>
          </a:p>
          <a:p>
            <a:pPr eaLnBrk="1" hangingPunct="1"/>
            <a:r>
              <a:rPr lang="es-ES_tradnl" sz="3600" dirty="0"/>
              <a:t>Por qué en </a:t>
            </a:r>
            <a:r>
              <a:rPr lang="es-ES_tradnl" sz="3600" dirty="0" err="1"/>
              <a:t>Eafit</a:t>
            </a:r>
            <a:r>
              <a:rPr lang="es-ES_tradnl" sz="3600" dirty="0"/>
              <a:t>?</a:t>
            </a:r>
          </a:p>
          <a:p>
            <a:pPr eaLnBrk="1" hangingPunct="1"/>
            <a:r>
              <a:rPr lang="es-ES_tradnl" sz="3600" dirty="0"/>
              <a:t>Cuál es mi sueño:</a:t>
            </a:r>
          </a:p>
          <a:p>
            <a:pPr lvl="1" eaLnBrk="1" hangingPunct="1"/>
            <a:r>
              <a:rPr lang="es-ES_tradnl" sz="3200" dirty="0"/>
              <a:t>En 5 años</a:t>
            </a:r>
          </a:p>
          <a:p>
            <a:pPr lvl="1" eaLnBrk="1" hangingPunct="1"/>
            <a:r>
              <a:rPr lang="es-ES_tradnl" sz="3200" dirty="0"/>
              <a:t>En 10 años</a:t>
            </a:r>
          </a:p>
          <a:p>
            <a:pPr lvl="1" eaLnBrk="1" hangingPunct="1"/>
            <a:r>
              <a:rPr lang="es-ES_tradnl" sz="3200" dirty="0"/>
              <a:t>En 15 años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ES_tradnl" sz="4000" dirty="0"/>
              <a:t>Ingeniería de Sistemas en </a:t>
            </a:r>
            <a:r>
              <a:rPr lang="es-ES_tradnl" sz="4000" dirty="0" err="1"/>
              <a:t>Eafit</a:t>
            </a:r>
            <a:endParaRPr lang="es-ES_tradnl" sz="4000" dirty="0"/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s-ES_tradnl" dirty="0"/>
              <a:t>Academia</a:t>
            </a:r>
          </a:p>
          <a:p>
            <a:pPr lvl="1" eaLnBrk="1" hangingPunct="1"/>
            <a:r>
              <a:rPr lang="es-ES_tradnl" dirty="0"/>
              <a:t>Carlos David Correa</a:t>
            </a:r>
          </a:p>
          <a:p>
            <a:pPr lvl="2" eaLnBrk="1" hangingPunct="1"/>
            <a:r>
              <a:rPr lang="es-ES_tradnl" dirty="0">
                <a:hlinkClick r:id="rId2"/>
              </a:rPr>
              <a:t>http://vis.cs.ucdavis.edu/~correac/</a:t>
            </a:r>
            <a:endParaRPr lang="es-ES_tradnl" dirty="0"/>
          </a:p>
          <a:p>
            <a:pPr lvl="2"/>
            <a:r>
              <a:rPr lang="es-ES_tradnl" dirty="0">
                <a:hlinkClick r:id="rId3"/>
              </a:rPr>
              <a:t>http://people.llnl.gov/correa23</a:t>
            </a:r>
            <a:endParaRPr lang="es-ES_tradnl" dirty="0"/>
          </a:p>
          <a:p>
            <a:pPr lvl="1"/>
            <a:r>
              <a:rPr lang="es-ES_tradnl" dirty="0" err="1"/>
              <a:t>Rutgers</a:t>
            </a:r>
            <a:r>
              <a:rPr lang="es-ES_tradnl" dirty="0"/>
              <a:t>, UC Davis</a:t>
            </a:r>
          </a:p>
          <a:p>
            <a:pPr lvl="1"/>
            <a:r>
              <a:rPr lang="es-ES_tradnl" dirty="0"/>
              <a:t>Google</a:t>
            </a:r>
          </a:p>
          <a:p>
            <a:pPr lvl="2"/>
            <a:endParaRPr lang="es-ES_tradnl" dirty="0"/>
          </a:p>
          <a:p>
            <a:pPr lvl="2" eaLnBrk="1" hangingPunct="1"/>
            <a:endParaRPr lang="es-ES_tradnl" dirty="0"/>
          </a:p>
        </p:txBody>
      </p:sp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000750" y="3429000"/>
            <a:ext cx="2095500" cy="209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ES_tradnl" sz="4000" dirty="0"/>
              <a:t>Ingeniería de Sistemas en </a:t>
            </a:r>
            <a:r>
              <a:rPr lang="es-ES_tradnl" sz="4000" dirty="0" err="1"/>
              <a:t>Eafit</a:t>
            </a:r>
            <a:endParaRPr lang="es-ES_tradnl" sz="4000" dirty="0"/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lvl="1" eaLnBrk="1" hangingPunct="1"/>
            <a:r>
              <a:rPr lang="es-ES_tradnl" dirty="0"/>
              <a:t>Academia:</a:t>
            </a:r>
          </a:p>
          <a:p>
            <a:pPr lvl="1" eaLnBrk="1" hangingPunct="1"/>
            <a:r>
              <a:rPr lang="es-ES_tradnl" dirty="0"/>
              <a:t>Christian Trefftz</a:t>
            </a:r>
          </a:p>
          <a:p>
            <a:pPr lvl="2" eaLnBrk="1" hangingPunct="1"/>
            <a:r>
              <a:rPr lang="es-ES_tradnl" dirty="0">
                <a:hlinkClick r:id="rId2"/>
              </a:rPr>
              <a:t>http://www.cis.gvsu.edu/~trefftzc/</a:t>
            </a:r>
            <a:endParaRPr lang="es-ES_tradnl" dirty="0"/>
          </a:p>
          <a:p>
            <a:pPr lvl="1"/>
            <a:endParaRPr lang="es-ES_tradnl" dirty="0"/>
          </a:p>
          <a:p>
            <a:pPr lvl="1"/>
            <a:r>
              <a:rPr lang="es-ES_tradnl" dirty="0"/>
              <a:t>Profesor en GVSU</a:t>
            </a:r>
          </a:p>
        </p:txBody>
      </p:sp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357938" y="3929063"/>
            <a:ext cx="1119187" cy="1119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ES_tradnl" sz="4000" dirty="0"/>
              <a:t>Ingeniería de Sistema en </a:t>
            </a:r>
            <a:r>
              <a:rPr lang="es-ES_tradnl" sz="4000" dirty="0" err="1"/>
              <a:t>Eafit</a:t>
            </a:r>
            <a:endParaRPr lang="es-ES_tradnl" sz="4000" dirty="0"/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s-ES_tradnl" dirty="0"/>
              <a:t>Otros académicos:</a:t>
            </a:r>
          </a:p>
          <a:p>
            <a:pPr lvl="1" eaLnBrk="1" hangingPunct="1"/>
            <a:r>
              <a:rPr lang="es-ES_tradnl" dirty="0"/>
              <a:t>Julio López (CMU) (http://www.cs.cmu.edu/~jclopez/)</a:t>
            </a:r>
          </a:p>
          <a:p>
            <a:pPr lvl="1" eaLnBrk="1" hangingPunct="1"/>
            <a:r>
              <a:rPr lang="es-ES_tradnl" dirty="0"/>
              <a:t>María Cecilia Vélez (http://www.caip.rutgers.edu/~mariacv/)</a:t>
            </a:r>
          </a:p>
          <a:p>
            <a:pPr lvl="1" eaLnBrk="1" hangingPunct="1"/>
            <a:r>
              <a:rPr lang="es-ES_tradnl" dirty="0"/>
              <a:t>…</a:t>
            </a:r>
          </a:p>
        </p:txBody>
      </p:sp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29375" y="4286250"/>
            <a:ext cx="1428750" cy="142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89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929063" y="4071938"/>
            <a:ext cx="1000125" cy="1685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Ingeniería de Sistemas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Academia:</a:t>
            </a:r>
          </a:p>
          <a:p>
            <a:pPr lvl="1"/>
            <a:r>
              <a:rPr lang="es-ES" dirty="0"/>
              <a:t>Luz Adriana Jaramillo</a:t>
            </a:r>
          </a:p>
          <a:p>
            <a:pPr lvl="1"/>
            <a:r>
              <a:rPr lang="es-ES" dirty="0"/>
              <a:t>(Ing. </a:t>
            </a:r>
            <a:r>
              <a:rPr lang="es-ES" dirty="0" err="1"/>
              <a:t>Soft</a:t>
            </a:r>
            <a:r>
              <a:rPr lang="es-ES" dirty="0"/>
              <a:t>. C. </a:t>
            </a:r>
            <a:r>
              <a:rPr lang="es-ES" dirty="0" err="1"/>
              <a:t>Mellon</a:t>
            </a:r>
            <a:r>
              <a:rPr lang="es-ES" dirty="0"/>
              <a:t>)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7984" y="2348880"/>
            <a:ext cx="4463988" cy="2975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143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s-ES" dirty="0"/>
              <a:t>Ingeniería de Sistemas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57200" y="1600200"/>
            <a:ext cx="5266928" cy="4525963"/>
          </a:xfrm>
        </p:spPr>
        <p:txBody>
          <a:bodyPr/>
          <a:lstStyle/>
          <a:p>
            <a:r>
              <a:rPr lang="es-ES" dirty="0"/>
              <a:t>Doble titulación en Thompson </a:t>
            </a:r>
            <a:r>
              <a:rPr lang="es-ES" dirty="0" err="1"/>
              <a:t>Rivers</a:t>
            </a:r>
            <a:r>
              <a:rPr lang="es-ES" dirty="0"/>
              <a:t> </a:t>
            </a:r>
            <a:r>
              <a:rPr lang="es-ES" dirty="0" err="1"/>
              <a:t>University</a:t>
            </a:r>
            <a:r>
              <a:rPr lang="es-ES" dirty="0"/>
              <a:t> (Canadá)</a:t>
            </a:r>
          </a:p>
          <a:p>
            <a:endParaRPr lang="es-ES" dirty="0"/>
          </a:p>
          <a:p>
            <a:r>
              <a:rPr lang="es-ES" dirty="0"/>
              <a:t>Doble titulación en Brest (Francia) 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4208" y="312936"/>
            <a:ext cx="2395984" cy="239598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4087" y="2924944"/>
            <a:ext cx="2022713" cy="2846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7001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Estudiantes</a:t>
            </a:r>
            <a:r>
              <a:rPr lang="es-ES" baseline="0" dirty="0"/>
              <a:t> de Sistemas en </a:t>
            </a:r>
            <a:r>
              <a:rPr lang="es-ES" baseline="0" dirty="0" err="1"/>
              <a:t>Infosys</a:t>
            </a:r>
            <a:endParaRPr lang="es-ES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rcRect t="13336" b="13336"/>
          <a:stretch>
            <a:fillRect/>
          </a:stretch>
        </p:blipFill>
        <p:spPr>
          <a:xfrm>
            <a:off x="4829986" y="4005064"/>
            <a:ext cx="3856814" cy="2121099"/>
          </a:xfrm>
        </p:spPr>
      </p:pic>
      <p:sp>
        <p:nvSpPr>
          <p:cNvPr id="5" name="Marcador de texto 4"/>
          <p:cNvSpPr>
            <a:spLocks noGrp="1"/>
          </p:cNvSpPr>
          <p:nvPr>
            <p:ph type="body" idx="4294967295"/>
          </p:nvPr>
        </p:nvSpPr>
        <p:spPr/>
        <p:txBody>
          <a:bodyPr>
            <a:normAutofit/>
          </a:bodyPr>
          <a:lstStyle/>
          <a:p>
            <a:r>
              <a:rPr lang="es-ES" sz="2800" dirty="0" err="1"/>
              <a:t>Infosys</a:t>
            </a:r>
            <a:r>
              <a:rPr lang="es-ES" sz="2800" dirty="0"/>
              <a:t> ha invitado durante  años a estudiantes de sistemas colombianos a una capacitación en India.</a:t>
            </a:r>
          </a:p>
          <a:p>
            <a:r>
              <a:rPr lang="es-ES" sz="2800" dirty="0"/>
              <a:t>EAFIT: la mayor participación</a:t>
            </a:r>
          </a:p>
          <a:p>
            <a:r>
              <a:rPr lang="es-ES" sz="2800" dirty="0">
                <a:hlinkClick r:id="rId3"/>
              </a:rPr>
              <a:t>http://www.mineducacion.gov.co/cvn/1665/w3-article-266194.html</a:t>
            </a:r>
            <a:endParaRPr lang="es-ES" sz="2800" dirty="0"/>
          </a:p>
          <a:p>
            <a:endParaRPr lang="es-ES" sz="2800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9632" y="4203981"/>
            <a:ext cx="2952328" cy="1968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126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Estudiantes de Sistemas en Google</a:t>
            </a:r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rcRect t="13373" b="13373"/>
          <a:stretch>
            <a:fillRect/>
          </a:stretch>
        </p:blipFill>
        <p:spPr>
          <a:xfrm>
            <a:off x="4426844" y="3789040"/>
            <a:ext cx="4249612" cy="2337123"/>
          </a:xfrm>
        </p:spPr>
      </p:pic>
      <p:sp>
        <p:nvSpPr>
          <p:cNvPr id="5" name="Marcador de texto 4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es-ES" dirty="0"/>
              <a:t>Pasantías en Google:</a:t>
            </a:r>
          </a:p>
          <a:p>
            <a:pPr lvl="1"/>
            <a:r>
              <a:rPr lang="es-ES" dirty="0"/>
              <a:t>Santiago Palacio</a:t>
            </a:r>
          </a:p>
          <a:p>
            <a:pPr lvl="1"/>
            <a:r>
              <a:rPr lang="es-ES" dirty="0"/>
              <a:t>Ana Echavarría </a:t>
            </a:r>
          </a:p>
          <a:p>
            <a:pPr lvl="1"/>
            <a:r>
              <a:rPr lang="es-ES" dirty="0"/>
              <a:t>Santiago Zubieta</a:t>
            </a:r>
          </a:p>
          <a:p>
            <a:pPr lvl="1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870242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s-ES_tradnl" sz="4000" dirty="0"/>
              <a:t>Ingeniería de Sistemas (y Matemática y Administración) en </a:t>
            </a:r>
            <a:r>
              <a:rPr lang="es-ES_tradnl" sz="4000" dirty="0" err="1"/>
              <a:t>Eafit</a:t>
            </a:r>
            <a:endParaRPr lang="es-ES_tradnl" sz="4000" dirty="0"/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s-ES_tradnl" sz="6600" dirty="0"/>
              <a:t>Dónde te vamos a ayudar a llegar a ti?</a:t>
            </a:r>
          </a:p>
          <a:p>
            <a:pPr eaLnBrk="1" hangingPunct="1"/>
            <a:endParaRPr lang="es-ES_tradnl" sz="6600" dirty="0"/>
          </a:p>
          <a:p>
            <a:pPr eaLnBrk="1" hangingPunct="1"/>
            <a:endParaRPr lang="es-ES_tradnl" dirty="0"/>
          </a:p>
          <a:p>
            <a:pPr eaLnBrk="1" hangingPunct="1"/>
            <a:endParaRPr lang="es-ES_tradnl" dirty="0"/>
          </a:p>
          <a:p>
            <a:endParaRPr lang="es-ES_tradnl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ES_tradnl" dirty="0"/>
              <a:t>Ingeniería de Sistemas en </a:t>
            </a:r>
            <a:r>
              <a:rPr lang="es-ES_tradnl" dirty="0" err="1"/>
              <a:t>Eafit</a:t>
            </a:r>
            <a:endParaRPr lang="es-ES_tradnl" dirty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s-ES_tradnl" sz="3600" dirty="0"/>
              <a:t>Video de la Universidad</a:t>
            </a:r>
          </a:p>
          <a:p>
            <a:pPr marL="0" indent="0" eaLnBrk="1" hangingPunct="1">
              <a:buNone/>
            </a:pPr>
            <a:endParaRPr lang="es-ES_tradnl" sz="3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s-ES" dirty="0"/>
              <a:t>Egresados</a:t>
            </a:r>
            <a:r>
              <a:rPr lang="es-ES" baseline="0" dirty="0"/>
              <a:t> de EAFIT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Emprendimiento</a:t>
            </a:r>
          </a:p>
          <a:p>
            <a:endParaRPr lang="es-ES" dirty="0"/>
          </a:p>
          <a:p>
            <a:r>
              <a:rPr lang="es-ES" dirty="0"/>
              <a:t>Industria</a:t>
            </a:r>
          </a:p>
          <a:p>
            <a:endParaRPr lang="es-ES" dirty="0"/>
          </a:p>
          <a:p>
            <a:r>
              <a:rPr lang="es-ES" dirty="0"/>
              <a:t>Investigación</a:t>
            </a:r>
          </a:p>
          <a:p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1008" y="2348880"/>
            <a:ext cx="4603480" cy="3420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0430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ES_tradnl" dirty="0"/>
              <a:t>Ingeniería de Sistemas en </a:t>
            </a:r>
            <a:r>
              <a:rPr lang="es-ES_tradnl" dirty="0" err="1"/>
              <a:t>Eafit</a:t>
            </a:r>
            <a:endParaRPr lang="es-ES_tradnl" dirty="0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pPr eaLnBrk="1" hangingPunct="1">
              <a:lnSpc>
                <a:spcPct val="90000"/>
              </a:lnSpc>
            </a:pPr>
            <a:r>
              <a:rPr lang="es-ES_tradnl" sz="3600" dirty="0"/>
              <a:t>Emprendimiento</a:t>
            </a:r>
          </a:p>
          <a:p>
            <a:pPr lvl="1" eaLnBrk="1" hangingPunct="1">
              <a:lnSpc>
                <a:spcPct val="90000"/>
              </a:lnSpc>
            </a:pPr>
            <a:r>
              <a:rPr lang="es-ES_tradnl" sz="3200" dirty="0" err="1"/>
              <a:t>Intergrupo</a:t>
            </a:r>
            <a:r>
              <a:rPr lang="es-ES_tradnl" sz="3200" dirty="0"/>
              <a:t>:</a:t>
            </a:r>
          </a:p>
          <a:p>
            <a:pPr lvl="1" eaLnBrk="1" hangingPunct="1">
              <a:lnSpc>
                <a:spcPct val="90000"/>
              </a:lnSpc>
            </a:pPr>
            <a:r>
              <a:rPr lang="es-ES_tradnl" dirty="0">
                <a:hlinkClick r:id="rId2"/>
              </a:rPr>
              <a:t>http://www.intergrupo.com/</a:t>
            </a:r>
            <a:endParaRPr lang="es-ES_tradnl" dirty="0"/>
          </a:p>
          <a:p>
            <a:pPr lvl="1" eaLnBrk="1" hangingPunct="1">
              <a:lnSpc>
                <a:spcPct val="90000"/>
              </a:lnSpc>
            </a:pPr>
            <a:r>
              <a:rPr lang="es-ES_tradnl" dirty="0"/>
              <a:t>Una de las principales casas de software del país.</a:t>
            </a:r>
          </a:p>
          <a:p>
            <a:pPr lvl="1" eaLnBrk="1" hangingPunct="1">
              <a:lnSpc>
                <a:spcPct val="90000"/>
              </a:lnSpc>
            </a:pPr>
            <a:r>
              <a:rPr lang="es-ES_tradnl" dirty="0"/>
              <a:t>Aprox. 1400 empleados en Colombia y 300 fuera del país</a:t>
            </a:r>
          </a:p>
          <a:p>
            <a:pPr lvl="1" eaLnBrk="1" hangingPunct="1">
              <a:lnSpc>
                <a:spcPct val="90000"/>
              </a:lnSpc>
            </a:pPr>
            <a:r>
              <a:rPr lang="es-ES_tradnl" dirty="0"/>
              <a:t>Oficinas en:</a:t>
            </a:r>
          </a:p>
          <a:p>
            <a:pPr lvl="2" eaLnBrk="1" hangingPunct="1">
              <a:lnSpc>
                <a:spcPct val="90000"/>
              </a:lnSpc>
            </a:pPr>
            <a:r>
              <a:rPr lang="es-ES_tradnl" dirty="0"/>
              <a:t>Colombia</a:t>
            </a:r>
          </a:p>
          <a:p>
            <a:pPr lvl="2" eaLnBrk="1" hangingPunct="1">
              <a:lnSpc>
                <a:spcPct val="90000"/>
              </a:lnSpc>
            </a:pPr>
            <a:r>
              <a:rPr lang="es-ES_tradnl" dirty="0"/>
              <a:t>Estados Unidos</a:t>
            </a:r>
          </a:p>
          <a:p>
            <a:pPr lvl="2" eaLnBrk="1" hangingPunct="1">
              <a:lnSpc>
                <a:spcPct val="90000"/>
              </a:lnSpc>
            </a:pPr>
            <a:r>
              <a:rPr lang="es-ES_tradnl" dirty="0"/>
              <a:t>España</a:t>
            </a:r>
          </a:p>
          <a:p>
            <a:pPr lvl="2" eaLnBrk="1" hangingPunct="1">
              <a:lnSpc>
                <a:spcPct val="90000"/>
              </a:lnSpc>
            </a:pPr>
            <a:r>
              <a:rPr lang="es-ES_tradnl" dirty="0"/>
              <a:t>Ecuador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2120" y="4509120"/>
            <a:ext cx="2108200" cy="10287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ES_tradnl" sz="4000" dirty="0"/>
              <a:t>Ingeniería de Sistemas en </a:t>
            </a:r>
            <a:r>
              <a:rPr lang="es-ES_tradnl" sz="4000" dirty="0" err="1"/>
              <a:t>Eafit</a:t>
            </a:r>
            <a:endParaRPr lang="es-ES_tradnl" sz="4000" dirty="0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s-ES_tradnl" dirty="0"/>
              <a:t>Emprendimiento</a:t>
            </a:r>
          </a:p>
          <a:p>
            <a:pPr lvl="1" eaLnBrk="1" hangingPunct="1"/>
            <a:r>
              <a:rPr lang="es-ES_tradnl" dirty="0" err="1"/>
              <a:t>Intergrupo</a:t>
            </a:r>
            <a:endParaRPr lang="es-ES_tradnl" dirty="0"/>
          </a:p>
          <a:p>
            <a:pPr lvl="1" eaLnBrk="1" hangingPunct="1"/>
            <a:r>
              <a:rPr lang="es-ES_tradnl" dirty="0"/>
              <a:t>Darío Solórzano: Uno de los ejecutivos del año – Revista Dinero.</a:t>
            </a:r>
          </a:p>
          <a:p>
            <a:pPr lvl="1" eaLnBrk="1" hangingPunct="1"/>
            <a:endParaRPr lang="es-ES_tradnl" dirty="0"/>
          </a:p>
        </p:txBody>
      </p:sp>
      <p:pic>
        <p:nvPicPr>
          <p:cNvPr id="7172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857750" y="3214688"/>
            <a:ext cx="3857625" cy="2571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Ingeniería</a:t>
            </a:r>
            <a:r>
              <a:rPr lang="en-US" dirty="0"/>
              <a:t> de </a:t>
            </a:r>
            <a:r>
              <a:rPr lang="en-US" dirty="0" err="1"/>
              <a:t>Sistemas</a:t>
            </a:r>
            <a:r>
              <a:rPr lang="en-US" dirty="0"/>
              <a:t> en </a:t>
            </a:r>
            <a:r>
              <a:rPr lang="en-US" dirty="0" err="1"/>
              <a:t>Eafit</a:t>
            </a:r>
            <a:endParaRPr lang="en-US" dirty="0"/>
          </a:p>
        </p:txBody>
      </p:sp>
      <p:sp>
        <p:nvSpPr>
          <p:cNvPr id="8195" name="2 Marcador de contenido"/>
          <p:cNvSpPr>
            <a:spLocks noGrp="1"/>
          </p:cNvSpPr>
          <p:nvPr>
            <p:ph idx="1"/>
          </p:nvPr>
        </p:nvSpPr>
        <p:spPr>
          <a:xfrm>
            <a:off x="518864" y="1600200"/>
            <a:ext cx="8229600" cy="4525963"/>
          </a:xfrm>
        </p:spPr>
        <p:txBody>
          <a:bodyPr/>
          <a:lstStyle/>
          <a:p>
            <a:pPr lvl="0"/>
            <a:r>
              <a:rPr lang="es-ES" dirty="0"/>
              <a:t>Emprendimiento:</a:t>
            </a:r>
          </a:p>
          <a:p>
            <a:r>
              <a:rPr lang="es-ES_tradnl" dirty="0">
                <a:hlinkClick r:id="rId2"/>
              </a:rPr>
              <a:t>http://www.pragma.com.co/</a:t>
            </a:r>
            <a:endParaRPr lang="es-ES_tradnl" dirty="0"/>
          </a:p>
          <a:p>
            <a:endParaRPr lang="en-US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6176" y="2204864"/>
            <a:ext cx="1591248" cy="180020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6584" y="3896816"/>
            <a:ext cx="6781800" cy="32766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ES_tradnl" sz="4000" dirty="0"/>
              <a:t>Ingeniería de Sistemas en </a:t>
            </a:r>
            <a:r>
              <a:rPr lang="es-ES_tradnl" sz="4000" dirty="0" err="1"/>
              <a:t>Eafit</a:t>
            </a:r>
            <a:endParaRPr lang="es-ES_tradnl" sz="4000" dirty="0"/>
          </a:p>
        </p:txBody>
      </p:sp>
      <p:sp>
        <p:nvSpPr>
          <p:cNvPr id="9219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381000" y="1447800"/>
            <a:ext cx="6262688" cy="2838450"/>
          </a:xfrm>
        </p:spPr>
        <p:txBody>
          <a:bodyPr/>
          <a:lstStyle/>
          <a:p>
            <a:pPr lvl="0"/>
            <a:r>
              <a:rPr lang="es-ES" dirty="0"/>
              <a:t>Emprendimiento:</a:t>
            </a:r>
          </a:p>
          <a:p>
            <a:r>
              <a:rPr lang="es-ES_tradnl" dirty="0">
                <a:hlinkClick r:id="rId2"/>
              </a:rPr>
              <a:t>http://www.mvm.com.co</a:t>
            </a:r>
            <a:endParaRPr lang="es-ES_tradnl" dirty="0"/>
          </a:p>
        </p:txBody>
      </p:sp>
      <p:pic>
        <p:nvPicPr>
          <p:cNvPr id="5" name="Marcador de contenido 4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-79669" t="-181499" b="-61742"/>
          <a:stretch/>
        </p:blipFill>
        <p:spPr/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528" y="2636912"/>
            <a:ext cx="3340100" cy="24384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Ingeniería de Sistemas</a:t>
            </a:r>
            <a:r>
              <a:rPr lang="es-ES" baseline="0" dirty="0"/>
              <a:t> en </a:t>
            </a:r>
            <a:r>
              <a:rPr lang="es-ES" baseline="0" dirty="0" err="1"/>
              <a:t>Eafit</a:t>
            </a:r>
            <a:endParaRPr lang="es-ES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rcRect t="10618" b="1061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19238110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1E4243A3390CC842A5629756A08C41F2" ma:contentTypeVersion="1" ma:contentTypeDescription="Crear nuevo documento." ma:contentTypeScope="" ma:versionID="1d9e588db7cfa05a705b827e657922c7">
  <xsd:schema xmlns:xsd="http://www.w3.org/2001/XMLSchema" xmlns:p="http://schemas.microsoft.com/office/2006/metadata/properties" xmlns:ns1="http://schemas.microsoft.com/sharepoint/v3" targetNamespace="http://schemas.microsoft.com/office/2006/metadata/properties" ma:root="true" ma:fieldsID="0b85dce115edaa5d1911cb96bd2a3993" ns1:_="">
    <xsd:import namespace="http://schemas.microsoft.com/sharepoint/v3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</xsd:all>
            </xsd:complexType>
          </xsd:element>
        </xsd:sequence>
      </xsd:complexType>
    </xsd:element>
  </xsd:schema>
  <xsd:schema xmlns:xsd="http://www.w3.org/2001/XMLSchema" xmlns:dms="http://schemas.microsoft.com/office/2006/documentManagement/types" targetNamespace="http://schemas.microsoft.com/sharepoint/v3" elementFormDefault="qualified">
    <xsd:import namespace="http://schemas.microsoft.com/office/2006/documentManagement/types"/>
    <xsd:element name="PublishingStartDate" ma:index="8" nillable="true" ma:displayName="Fecha de inicio programada" ma:description="" ma:hidden="true" ma:internalName="PublishingStartDate">
      <xsd:simpleType>
        <xsd:restriction base="dms:Unknown"/>
      </xsd:simpleType>
    </xsd:element>
    <xsd:element name="PublishingExpirationDate" ma:index="9" nillable="true" ma:displayName="Fecha de finalización programada" ma:description="" ma:hidden="true" ma:internalName="PublishingExpirationDat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 ma:readOnly="true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2.xml><?xml version="1.0" encoding="utf-8"?>
<p:properties xmlns:p="http://schemas.microsoft.com/office/2006/metadata/properties" xmlns:xsi="http://www.w3.org/2001/XMLSchema-instance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A30F398-86E0-415F-82DD-ACA38F7D16F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customXml/itemProps2.xml><?xml version="1.0" encoding="utf-8"?>
<ds:datastoreItem xmlns:ds="http://schemas.openxmlformats.org/officeDocument/2006/customXml" ds:itemID="{CC7112CA-287F-47FB-936D-78F8CA292B83}">
  <ds:schemaRefs>
    <ds:schemaRef ds:uri="http://schemas.microsoft.com/office/2006/documentManagement/types"/>
    <ds:schemaRef ds:uri="http://purl.org/dc/elements/1.1/"/>
    <ds:schemaRef ds:uri="http://purl.org/dc/terms/"/>
    <ds:schemaRef ds:uri="http://purl.org/dc/dcmitype/"/>
    <ds:schemaRef ds:uri="http://www.w3.org/XML/1998/namespace"/>
    <ds:schemaRef ds:uri="http://schemas.microsoft.com/office/2006/metadata/properties"/>
    <ds:schemaRef ds:uri="http://schemas.microsoft.com/sharepoint/v3"/>
    <ds:schemaRef ds:uri="http://schemas.openxmlformats.org/package/2006/metadata/core-properties"/>
  </ds:schemaRefs>
</ds:datastoreItem>
</file>

<file path=customXml/itemProps3.xml><?xml version="1.0" encoding="utf-8"?>
<ds:datastoreItem xmlns:ds="http://schemas.openxmlformats.org/officeDocument/2006/customXml" ds:itemID="{7CED1B15-25E9-4E76-8367-5ECB9BF0687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1214</TotalTime>
  <Words>561</Words>
  <Application>Microsoft Macintosh PowerPoint</Application>
  <PresentationFormat>On-screen Show (4:3)</PresentationFormat>
  <Paragraphs>125</Paragraphs>
  <Slides>27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0" baseType="lpstr">
      <vt:lpstr>Arial</vt:lpstr>
      <vt:lpstr>Calibri</vt:lpstr>
      <vt:lpstr>Tema de Office</vt:lpstr>
      <vt:lpstr>Fundamentos de Programación en Eafit</vt:lpstr>
      <vt:lpstr>Algunas preguntas</vt:lpstr>
      <vt:lpstr>Ingeniería de Sistemas en Eafit</vt:lpstr>
      <vt:lpstr>Egresados de EAFIT</vt:lpstr>
      <vt:lpstr>Ingeniería de Sistemas en Eafit</vt:lpstr>
      <vt:lpstr>Ingeniería de Sistemas en Eafit</vt:lpstr>
      <vt:lpstr>Ingeniería de Sistemas en Eafit</vt:lpstr>
      <vt:lpstr>Ingeniería de Sistemas en Eafit</vt:lpstr>
      <vt:lpstr>Ingeniería de Sistemas en Eafit</vt:lpstr>
      <vt:lpstr>Ingeniería de Sistemas en Eafit</vt:lpstr>
      <vt:lpstr>Ingeniería de Sistemas en Eafit</vt:lpstr>
      <vt:lpstr>Ingeniería de Sistemas</vt:lpstr>
      <vt:lpstr>Ingeniería de Sistemas</vt:lpstr>
      <vt:lpstr>Ingeniería de Sistemas</vt:lpstr>
      <vt:lpstr>Ingeniería de Sistemas:</vt:lpstr>
      <vt:lpstr>Ingeniería de Sistemas</vt:lpstr>
      <vt:lpstr>Ingeniería de Sistemas:</vt:lpstr>
      <vt:lpstr>Ingeniería de Sistemas en Eafit</vt:lpstr>
      <vt:lpstr>Ingeniería de Sistemas en Eafit</vt:lpstr>
      <vt:lpstr>Ingeniería de Sistemas en Eafit</vt:lpstr>
      <vt:lpstr>Ingeniería de Sistemas en Eafit</vt:lpstr>
      <vt:lpstr>Ingeniería de Sistema en Eafit</vt:lpstr>
      <vt:lpstr>Ingeniería de Sistemas</vt:lpstr>
      <vt:lpstr>Ingeniería de Sistemas</vt:lpstr>
      <vt:lpstr>Estudiantes de Sistemas en Infosys</vt:lpstr>
      <vt:lpstr>Estudiantes de Sistemas en Google</vt:lpstr>
      <vt:lpstr>Ingeniería de Sistemas (y Matemática y Administración) en Eafit</vt:lpstr>
    </vt:vector>
  </TitlesOfParts>
  <Company>Hewlett-Packard</Company>
  <LinksUpToDate>false</LinksUpToDate>
  <SharedDoc>false</SharedDoc>
  <HyperlinksChanged>false</HyperlinksChanged>
  <AppVersion>16.0009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Título</dc:title>
  <dc:creator>Paulina</dc:creator>
  <cp:lastModifiedBy>Microsoft Office User</cp:lastModifiedBy>
  <cp:revision>48</cp:revision>
  <dcterms:created xsi:type="dcterms:W3CDTF">2009-06-07T20:30:46Z</dcterms:created>
  <dcterms:modified xsi:type="dcterms:W3CDTF">2018-01-24T15:05:23Z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0x0101001E4243A3390CC842A5629756A08C41F2</vt:lpwstr>
  </property>
</Properties>
</file>